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Dela Gothic One" panose="020B0604020202020204" charset="-128"/>
      <p:regular r:id="rId13"/>
    </p:embeddedFont>
    <p:embeddedFont>
      <p:font typeface="Calibri" panose="020F0502020204030204" pitchFamily="34" charset="0"/>
      <p:regular r:id="rId14"/>
      <p:bold r:id="rId15"/>
      <p:italic r:id="rId16"/>
      <p:boldItalic r:id="rId17"/>
    </p:embeddedFont>
    <p:embeddedFont>
      <p:font typeface="DM Sans" panose="020B0604020202020204" charset="0"/>
      <p:regular r:id="rId18"/>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1611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006798"/>
            <a:ext cx="7627382" cy="2850833"/>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TuMesaYa: Revolucionando las Reservas en Restaurantes</a:t>
            </a:r>
            <a:endParaRPr lang="en-US" sz="4450" dirty="0"/>
          </a:p>
        </p:txBody>
      </p:sp>
      <p:sp>
        <p:nvSpPr>
          <p:cNvPr id="4" name="Text 1"/>
          <p:cNvSpPr/>
          <p:nvPr/>
        </p:nvSpPr>
        <p:spPr>
          <a:xfrm>
            <a:off x="6244709" y="5182553"/>
            <a:ext cx="762738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Presentación para inversores. Exploraremos cómo TuMesaYa transformará la experiencia de reservas en restaurantes. </a:t>
            </a:r>
          </a:p>
          <a:p>
            <a:pPr marL="0" indent="0">
              <a:lnSpc>
                <a:spcPts val="2700"/>
              </a:lnSpc>
              <a:buNone/>
            </a:pPr>
            <a:r>
              <a:rPr lang="en-US" sz="2800" dirty="0">
                <a:solidFill>
                  <a:srgbClr val="FFE5E5"/>
                </a:solidFill>
                <a:latin typeface="DM Sans" pitchFamily="34" charset="0"/>
                <a:ea typeface="DM Sans" pitchFamily="34" charset="-122"/>
                <a:cs typeface="DM Sans" pitchFamily="34" charset="-120"/>
              </a:rPr>
              <a:t>P-</a:t>
            </a:r>
            <a:r>
              <a:rPr lang="en-US" sz="2800" dirty="0" err="1">
                <a:solidFill>
                  <a:srgbClr val="FFE5E5"/>
                </a:solidFill>
                <a:latin typeface="DM Sans" pitchFamily="34" charset="0"/>
                <a:ea typeface="DM Sans" pitchFamily="34" charset="-122"/>
                <a:cs typeface="DM Sans" pitchFamily="34" charset="-120"/>
              </a:rPr>
              <a:t>webdev</a:t>
            </a:r>
            <a:r>
              <a:rPr lang="en-US" sz="1700" dirty="0">
                <a:solidFill>
                  <a:srgbClr val="FFE5E5"/>
                </a:solidFill>
                <a:latin typeface="DM Sans" pitchFamily="34" charset="0"/>
                <a:ea typeface="DM Sans" pitchFamily="34" charset="-122"/>
                <a:cs typeface="DM Sans" pitchFamily="34" charset="-120"/>
              </a:rPr>
              <a:t> lidera este proyecto. Su experiencia en aplicaciones para restauración es clave.</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rot="21163777">
            <a:off x="6016109" y="1833444"/>
            <a:ext cx="76273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TuMesaYa: El Futuro de las Reservas</a:t>
            </a:r>
            <a:endParaRPr lang="en-US" sz="4450" dirty="0"/>
          </a:p>
        </p:txBody>
      </p:sp>
      <p:sp>
        <p:nvSpPr>
          <p:cNvPr id="4" name="Text 1"/>
          <p:cNvSpPr/>
          <p:nvPr/>
        </p:nvSpPr>
        <p:spPr>
          <a:xfrm>
            <a:off x="5892676" y="3861060"/>
            <a:ext cx="7627382" cy="36827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TuMesaYa es la solución innovadora. Simplifica la experiencia. Aumenta la rentabilidad. Estamos listos para transformar el mercado. Solicitamos su inversión para impulsar este proyecto. Juntos, podemos crear el futuro de las reservas. Gracias por su tiempo y </a:t>
            </a:r>
            <a:r>
              <a:rPr lang="en-US" sz="1700" dirty="0" err="1">
                <a:solidFill>
                  <a:srgbClr val="FFE5E5"/>
                </a:solidFill>
                <a:latin typeface="DM Sans" pitchFamily="34" charset="0"/>
                <a:ea typeface="DM Sans" pitchFamily="34" charset="-122"/>
                <a:cs typeface="DM Sans" pitchFamily="34" charset="-120"/>
              </a:rPr>
              <a:t>atención</a:t>
            </a:r>
            <a:r>
              <a:rPr lang="en-US" sz="1700" dirty="0">
                <a:solidFill>
                  <a:srgbClr val="FFE5E5"/>
                </a:solidFill>
                <a:latin typeface="DM Sans" pitchFamily="34" charset="0"/>
                <a:ea typeface="DM Sans" pitchFamily="34" charset="-122"/>
                <a:cs typeface="DM Sans" pitchFamily="34" charset="-120"/>
              </a:rPr>
              <a:t>.</a:t>
            </a:r>
          </a:p>
          <a:p>
            <a:pPr marL="0" indent="0">
              <a:lnSpc>
                <a:spcPts val="2700"/>
              </a:lnSpc>
              <a:buNone/>
            </a:pPr>
            <a:endParaRPr lang="en-US" sz="1700" dirty="0">
              <a:solidFill>
                <a:srgbClr val="FFE5E5"/>
              </a:solidFill>
              <a:latin typeface="DM Sans" pitchFamily="34" charset="0"/>
            </a:endParaRPr>
          </a:p>
          <a:p>
            <a:pPr marL="0" indent="0" algn="ctr">
              <a:lnSpc>
                <a:spcPts val="2700"/>
              </a:lnSpc>
              <a:buNone/>
            </a:pPr>
            <a:r>
              <a:rPr lang="en-US" sz="1700" b="1" dirty="0">
                <a:solidFill>
                  <a:srgbClr val="FFE5E5"/>
                </a:solidFill>
                <a:latin typeface="DM Sans" pitchFamily="34" charset="0"/>
              </a:rPr>
              <a:t>EQUIPO TÉCNICO</a:t>
            </a:r>
          </a:p>
          <a:p>
            <a:pPr algn="r">
              <a:lnSpc>
                <a:spcPts val="2700"/>
              </a:lnSpc>
            </a:pPr>
            <a:r>
              <a:rPr lang="es-ES" sz="1700" dirty="0" err="1">
                <a:solidFill>
                  <a:schemeClr val="bg1"/>
                </a:solidFill>
                <a:latin typeface="DM Sans" panose="020B0604020202020204" charset="0"/>
              </a:rPr>
              <a:t>Maria</a:t>
            </a:r>
            <a:r>
              <a:rPr lang="es-ES" sz="1600" dirty="0">
                <a:solidFill>
                  <a:schemeClr val="bg1"/>
                </a:solidFill>
                <a:latin typeface="DM Sans" panose="020B0604020202020204" charset="0"/>
              </a:rPr>
              <a:t> Dolores Martínez Saura</a:t>
            </a:r>
          </a:p>
          <a:p>
            <a:pPr algn="r">
              <a:lnSpc>
                <a:spcPts val="2700"/>
              </a:lnSpc>
            </a:pPr>
            <a:r>
              <a:rPr lang="es-ES" sz="1600" dirty="0">
                <a:solidFill>
                  <a:schemeClr val="bg1"/>
                </a:solidFill>
                <a:latin typeface="DM Sans" panose="020B0604020202020204" charset="0"/>
              </a:rPr>
              <a:t> Monika </a:t>
            </a:r>
            <a:r>
              <a:rPr lang="es-ES" sz="1600" dirty="0" err="1">
                <a:solidFill>
                  <a:schemeClr val="bg1"/>
                </a:solidFill>
                <a:latin typeface="DM Sans" panose="020B0604020202020204" charset="0"/>
              </a:rPr>
              <a:t>Ventsislavova</a:t>
            </a:r>
            <a:r>
              <a:rPr lang="es-ES" sz="1600" dirty="0">
                <a:solidFill>
                  <a:schemeClr val="bg1"/>
                </a:solidFill>
                <a:latin typeface="DM Sans" panose="020B0604020202020204" charset="0"/>
              </a:rPr>
              <a:t> </a:t>
            </a:r>
            <a:r>
              <a:rPr lang="es-ES" sz="1600" dirty="0" err="1">
                <a:solidFill>
                  <a:schemeClr val="bg1"/>
                </a:solidFill>
                <a:latin typeface="DM Sans" panose="020B0604020202020204" charset="0"/>
              </a:rPr>
              <a:t>Borisova</a:t>
            </a:r>
            <a:endParaRPr lang="es-ES" sz="1600" dirty="0">
              <a:solidFill>
                <a:schemeClr val="bg1"/>
              </a:solidFill>
              <a:latin typeface="DM Sans" panose="020B0604020202020204" charset="0"/>
            </a:endParaRPr>
          </a:p>
          <a:p>
            <a:pPr algn="r">
              <a:lnSpc>
                <a:spcPts val="2700"/>
              </a:lnSpc>
            </a:pPr>
            <a:r>
              <a:rPr lang="es-ES" sz="1600" dirty="0">
                <a:solidFill>
                  <a:schemeClr val="bg1"/>
                </a:solidFill>
                <a:latin typeface="DM Sans" panose="020B0604020202020204" charset="0"/>
              </a:rPr>
              <a:t> Daniel Guedea Guijarro </a:t>
            </a:r>
          </a:p>
          <a:p>
            <a:pPr algn="r">
              <a:lnSpc>
                <a:spcPts val="2700"/>
              </a:lnSpc>
            </a:pPr>
            <a:r>
              <a:rPr lang="es-ES" sz="1600" dirty="0">
                <a:solidFill>
                  <a:schemeClr val="bg1"/>
                </a:solidFill>
                <a:latin typeface="DM Sans" panose="020B0604020202020204" charset="0"/>
              </a:rPr>
              <a:t>Andrés Alejandro Mendoza Kohn</a:t>
            </a:r>
            <a:endParaRPr lang="en-US" sz="1700" dirty="0">
              <a:solidFill>
                <a:schemeClr val="bg1"/>
              </a:solidFill>
              <a:latin typeface="DM Sans"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227421"/>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Resolviendo la Frustración de las Reservas</a:t>
            </a:r>
            <a:endParaRPr lang="en-US" sz="4450" dirty="0"/>
          </a:p>
        </p:txBody>
      </p:sp>
      <p:sp>
        <p:nvSpPr>
          <p:cNvPr id="3" name="Text 1"/>
          <p:cNvSpPr/>
          <p:nvPr/>
        </p:nvSpPr>
        <p:spPr>
          <a:xfrm>
            <a:off x="758309"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Problema</a:t>
            </a:r>
            <a:endParaRPr lang="en-US" sz="2200" dirty="0"/>
          </a:p>
        </p:txBody>
      </p:sp>
      <p:sp>
        <p:nvSpPr>
          <p:cNvPr id="4" name="Text 2"/>
          <p:cNvSpPr/>
          <p:nvPr/>
        </p:nvSpPr>
        <p:spPr>
          <a:xfrm>
            <a:off x="758309" y="4767143"/>
            <a:ext cx="629257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Reservar mesa es complicado. Llamadas interminables, apps confusas, disponibilidad incierta. Esto frustra a clientes y restaurantes.</a:t>
            </a:r>
            <a:endParaRPr lang="en-US" sz="1700" dirty="0"/>
          </a:p>
        </p:txBody>
      </p:sp>
      <p:sp>
        <p:nvSpPr>
          <p:cNvPr id="5" name="Text 3"/>
          <p:cNvSpPr/>
          <p:nvPr/>
        </p:nvSpPr>
        <p:spPr>
          <a:xfrm>
            <a:off x="7587139"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Impacto</a:t>
            </a:r>
            <a:endParaRPr lang="en-US" sz="2200" dirty="0"/>
          </a:p>
        </p:txBody>
      </p:sp>
      <p:sp>
        <p:nvSpPr>
          <p:cNvPr id="6" name="Text 4"/>
          <p:cNvSpPr/>
          <p:nvPr/>
        </p:nvSpPr>
        <p:spPr>
          <a:xfrm>
            <a:off x="7587139" y="4767143"/>
            <a:ext cx="629257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TuMesaYa simplifica reservas. Aumenta la ocupación de restaurantes. Mejora la satisfacción del cliente. Genera lealtad a la marca.</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009888"/>
            <a:ext cx="76273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Un Mercado Listo para la Innovación</a:t>
            </a:r>
            <a:endParaRPr lang="en-US" sz="4450" dirty="0"/>
          </a:p>
        </p:txBody>
      </p:sp>
      <p:sp>
        <p:nvSpPr>
          <p:cNvPr id="4" name="Shape 1"/>
          <p:cNvSpPr/>
          <p:nvPr/>
        </p:nvSpPr>
        <p:spPr>
          <a:xfrm>
            <a:off x="6244709" y="3003947"/>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6387822" y="3076575"/>
            <a:ext cx="20109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6" name="Text 3"/>
          <p:cNvSpPr/>
          <p:nvPr/>
        </p:nvSpPr>
        <p:spPr>
          <a:xfrm>
            <a:off x="6948726" y="3003947"/>
            <a:ext cx="2922508"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Panorama Actual</a:t>
            </a:r>
            <a:endParaRPr lang="en-US" sz="2200" dirty="0"/>
          </a:p>
        </p:txBody>
      </p:sp>
      <p:sp>
        <p:nvSpPr>
          <p:cNvPr id="7" name="Text 4"/>
          <p:cNvSpPr/>
          <p:nvPr/>
        </p:nvSpPr>
        <p:spPr>
          <a:xfrm>
            <a:off x="6948726" y="3490079"/>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El mercado de reservas online crece. La competencia es fuerte. Pero hay necesidades sin cubrir.</a:t>
            </a:r>
            <a:endParaRPr lang="en-US" sz="1700" dirty="0"/>
          </a:p>
        </p:txBody>
      </p:sp>
      <p:sp>
        <p:nvSpPr>
          <p:cNvPr id="8" name="Shape 5"/>
          <p:cNvSpPr/>
          <p:nvPr/>
        </p:nvSpPr>
        <p:spPr>
          <a:xfrm>
            <a:off x="10166747" y="3003947"/>
            <a:ext cx="487442" cy="487442"/>
          </a:xfrm>
          <a:prstGeom prst="roundRect">
            <a:avLst>
              <a:gd name="adj" fmla="val 18669"/>
            </a:avLst>
          </a:prstGeom>
          <a:solidFill>
            <a:srgbClr val="740B0B"/>
          </a:solidFill>
          <a:ln w="7620">
            <a:solidFill>
              <a:srgbClr val="8D2424"/>
            </a:solidFill>
            <a:prstDash val="solid"/>
          </a:ln>
        </p:spPr>
      </p:sp>
      <p:sp>
        <p:nvSpPr>
          <p:cNvPr id="9" name="Text 6"/>
          <p:cNvSpPr/>
          <p:nvPr/>
        </p:nvSpPr>
        <p:spPr>
          <a:xfrm>
            <a:off x="10267593" y="3076575"/>
            <a:ext cx="285631"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0" name="Text 7"/>
          <p:cNvSpPr/>
          <p:nvPr/>
        </p:nvSpPr>
        <p:spPr>
          <a:xfrm>
            <a:off x="10870763" y="3003947"/>
            <a:ext cx="3001447" cy="712470"/>
          </a:xfrm>
          <a:prstGeom prst="rect">
            <a:avLst/>
          </a:prstGeom>
          <a:noFill/>
          <a:ln/>
        </p:spPr>
        <p:txBody>
          <a:bodyPr wrap="squar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Necesidades Clave</a:t>
            </a:r>
            <a:endParaRPr lang="en-US" sz="2200" dirty="0"/>
          </a:p>
        </p:txBody>
      </p:sp>
      <p:sp>
        <p:nvSpPr>
          <p:cNvPr id="11" name="Text 8"/>
          <p:cNvSpPr/>
          <p:nvPr/>
        </p:nvSpPr>
        <p:spPr>
          <a:xfrm>
            <a:off x="10870763" y="3846314"/>
            <a:ext cx="3001447" cy="173355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Experiencia de usuario intuitiva. Información precisa y en tiempo real. Opciones de personalización avanzadas.</a:t>
            </a:r>
            <a:endParaRPr lang="en-US" sz="1700" dirty="0"/>
          </a:p>
        </p:txBody>
      </p:sp>
      <p:sp>
        <p:nvSpPr>
          <p:cNvPr id="12" name="Shape 9"/>
          <p:cNvSpPr/>
          <p:nvPr/>
        </p:nvSpPr>
        <p:spPr>
          <a:xfrm>
            <a:off x="6244709" y="6040160"/>
            <a:ext cx="487442" cy="487442"/>
          </a:xfrm>
          <a:prstGeom prst="roundRect">
            <a:avLst>
              <a:gd name="adj" fmla="val 18669"/>
            </a:avLst>
          </a:prstGeom>
          <a:solidFill>
            <a:srgbClr val="740B0B"/>
          </a:solidFill>
          <a:ln w="7620">
            <a:solidFill>
              <a:srgbClr val="8D2424"/>
            </a:solidFill>
            <a:prstDash val="solid"/>
          </a:ln>
        </p:spPr>
      </p:sp>
      <p:sp>
        <p:nvSpPr>
          <p:cNvPr id="13" name="Text 10"/>
          <p:cNvSpPr/>
          <p:nvPr/>
        </p:nvSpPr>
        <p:spPr>
          <a:xfrm>
            <a:off x="6337697" y="6112788"/>
            <a:ext cx="30134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4" name="Text 11"/>
          <p:cNvSpPr/>
          <p:nvPr/>
        </p:nvSpPr>
        <p:spPr>
          <a:xfrm>
            <a:off x="6948726" y="6040160"/>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Oportunidad</a:t>
            </a:r>
            <a:endParaRPr lang="en-US" sz="2200" dirty="0"/>
          </a:p>
        </p:txBody>
      </p:sp>
      <p:sp>
        <p:nvSpPr>
          <p:cNvPr id="15" name="Text 12"/>
          <p:cNvSpPr/>
          <p:nvPr/>
        </p:nvSpPr>
        <p:spPr>
          <a:xfrm>
            <a:off x="6948726" y="6526292"/>
            <a:ext cx="6923365"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TuMesaYa ofrece una solución superior. Se centra en la simplicidad y la eficiencia. Supera las limitaciones actuales.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399222"/>
            <a:ext cx="76273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TuMesaYa: La Diferenciación Clave</a:t>
            </a:r>
            <a:endParaRPr lang="en-US" sz="4450" dirty="0"/>
          </a:p>
        </p:txBody>
      </p:sp>
      <p:pic>
        <p:nvPicPr>
          <p:cNvPr id="4" name="Image 1" descr="preencoded.png"/>
          <p:cNvPicPr>
            <a:picLocks noChangeAspect="1"/>
          </p:cNvPicPr>
          <p:nvPr/>
        </p:nvPicPr>
        <p:blipFill>
          <a:blip r:embed="rId4"/>
          <a:stretch>
            <a:fillRect/>
          </a:stretch>
        </p:blipFill>
        <p:spPr>
          <a:xfrm>
            <a:off x="758309" y="3149560"/>
            <a:ext cx="541615" cy="541615"/>
          </a:xfrm>
          <a:prstGeom prst="rect">
            <a:avLst/>
          </a:prstGeom>
        </p:spPr>
      </p:pic>
      <p:sp>
        <p:nvSpPr>
          <p:cNvPr id="5" name="Text 1"/>
          <p:cNvSpPr/>
          <p:nvPr/>
        </p:nvSpPr>
        <p:spPr>
          <a:xfrm>
            <a:off x="758309" y="3907750"/>
            <a:ext cx="2325767"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Intuitiva</a:t>
            </a:r>
            <a:endParaRPr lang="en-US" sz="2200" dirty="0"/>
          </a:p>
        </p:txBody>
      </p:sp>
      <p:sp>
        <p:nvSpPr>
          <p:cNvPr id="6" name="Text 2"/>
          <p:cNvSpPr/>
          <p:nvPr/>
        </p:nvSpPr>
        <p:spPr>
          <a:xfrm>
            <a:off x="758309" y="4393883"/>
            <a:ext cx="2325767"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Interfaz amigable. Fácil de usar para todos los usuarios. Sin curva de aprendizaje.</a:t>
            </a:r>
            <a:endParaRPr lang="en-US" sz="1700" dirty="0"/>
          </a:p>
        </p:txBody>
      </p:sp>
      <p:pic>
        <p:nvPicPr>
          <p:cNvPr id="7" name="Image 2" descr="preencoded.png"/>
          <p:cNvPicPr>
            <a:picLocks noChangeAspect="1"/>
          </p:cNvPicPr>
          <p:nvPr/>
        </p:nvPicPr>
        <p:blipFill>
          <a:blip r:embed="rId5"/>
          <a:stretch>
            <a:fillRect/>
          </a:stretch>
        </p:blipFill>
        <p:spPr>
          <a:xfrm>
            <a:off x="3408998" y="3149560"/>
            <a:ext cx="541615" cy="541615"/>
          </a:xfrm>
          <a:prstGeom prst="rect">
            <a:avLst/>
          </a:prstGeom>
        </p:spPr>
      </p:pic>
      <p:sp>
        <p:nvSpPr>
          <p:cNvPr id="8" name="Text 3"/>
          <p:cNvSpPr/>
          <p:nvPr/>
        </p:nvSpPr>
        <p:spPr>
          <a:xfrm>
            <a:off x="3408998" y="3907750"/>
            <a:ext cx="2325886"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En Tiempo Real</a:t>
            </a:r>
            <a:endParaRPr lang="en-US" sz="2200" dirty="0"/>
          </a:p>
        </p:txBody>
      </p:sp>
      <p:sp>
        <p:nvSpPr>
          <p:cNvPr id="9" name="Text 4"/>
          <p:cNvSpPr/>
          <p:nvPr/>
        </p:nvSpPr>
        <p:spPr>
          <a:xfrm>
            <a:off x="3408998" y="4750117"/>
            <a:ext cx="2325886" cy="173355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Disponibilidad actualizada al instante. Evita confusiones y frustraciones. Información precisa.</a:t>
            </a:r>
            <a:endParaRPr lang="en-US" sz="1700" dirty="0"/>
          </a:p>
        </p:txBody>
      </p:sp>
      <p:pic>
        <p:nvPicPr>
          <p:cNvPr id="10" name="Image 3" descr="preencoded.png"/>
          <p:cNvPicPr>
            <a:picLocks noChangeAspect="1"/>
          </p:cNvPicPr>
          <p:nvPr/>
        </p:nvPicPr>
        <p:blipFill>
          <a:blip r:embed="rId6"/>
          <a:stretch>
            <a:fillRect/>
          </a:stretch>
        </p:blipFill>
        <p:spPr>
          <a:xfrm>
            <a:off x="6059805" y="3149560"/>
            <a:ext cx="541615" cy="541615"/>
          </a:xfrm>
          <a:prstGeom prst="rect">
            <a:avLst/>
          </a:prstGeom>
        </p:spPr>
      </p:pic>
      <p:sp>
        <p:nvSpPr>
          <p:cNvPr id="11" name="Text 5"/>
          <p:cNvSpPr/>
          <p:nvPr/>
        </p:nvSpPr>
        <p:spPr>
          <a:xfrm>
            <a:off x="6059805" y="3907750"/>
            <a:ext cx="2448575"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Personalizada</a:t>
            </a:r>
            <a:endParaRPr lang="en-US" sz="2200" dirty="0"/>
          </a:p>
        </p:txBody>
      </p:sp>
      <p:sp>
        <p:nvSpPr>
          <p:cNvPr id="12" name="Text 6"/>
          <p:cNvSpPr/>
          <p:nvPr/>
        </p:nvSpPr>
        <p:spPr>
          <a:xfrm>
            <a:off x="6059805" y="4750117"/>
            <a:ext cx="2325767" cy="208026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Opciones de preferencias. Alergias, gustos, ubicaciones. Una experiencia a medida para cada cliente.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99123" y="470773"/>
            <a:ext cx="11479292" cy="563166"/>
          </a:xfrm>
          <a:prstGeom prst="rect">
            <a:avLst/>
          </a:prstGeom>
          <a:noFill/>
          <a:ln/>
        </p:spPr>
        <p:txBody>
          <a:bodyPr wrap="none" lIns="0" tIns="0" rIns="0" bIns="0" rtlCol="0" anchor="t"/>
          <a:lstStyle/>
          <a:p>
            <a:pPr marL="0" indent="0">
              <a:lnSpc>
                <a:spcPts val="4400"/>
              </a:lnSpc>
              <a:buNone/>
            </a:pPr>
            <a:r>
              <a:rPr lang="en-US" sz="3500" dirty="0">
                <a:solidFill>
                  <a:srgbClr val="FAEBEB"/>
                </a:solidFill>
                <a:latin typeface="Dela Gothic One" pitchFamily="34" charset="0"/>
                <a:ea typeface="Dela Gothic One" pitchFamily="34" charset="-122"/>
                <a:cs typeface="Dela Gothic One" pitchFamily="34" charset="-120"/>
              </a:rPr>
              <a:t>Viabilidad Económica: Un Negocio Rentable</a:t>
            </a:r>
            <a:endParaRPr lang="en-US" sz="3500" dirty="0"/>
          </a:p>
        </p:txBody>
      </p:sp>
      <p:pic>
        <p:nvPicPr>
          <p:cNvPr id="3" name="Image 0" descr="preencoded.png"/>
          <p:cNvPicPr>
            <a:picLocks noChangeAspect="1"/>
          </p:cNvPicPr>
          <p:nvPr/>
        </p:nvPicPr>
        <p:blipFill>
          <a:blip r:embed="rId3"/>
          <a:stretch>
            <a:fillRect/>
          </a:stretch>
        </p:blipFill>
        <p:spPr>
          <a:xfrm>
            <a:off x="599123" y="1376243"/>
            <a:ext cx="10614065" cy="5430203"/>
          </a:xfrm>
          <a:prstGeom prst="rect">
            <a:avLst/>
          </a:prstGeom>
        </p:spPr>
      </p:pic>
      <p:sp>
        <p:nvSpPr>
          <p:cNvPr id="4" name="Shape 1"/>
          <p:cNvSpPr/>
          <p:nvPr/>
        </p:nvSpPr>
        <p:spPr>
          <a:xfrm>
            <a:off x="3391257" y="6806446"/>
            <a:ext cx="171093" cy="171093"/>
          </a:xfrm>
          <a:prstGeom prst="roundRect">
            <a:avLst>
              <a:gd name="adj" fmla="val 10689"/>
            </a:avLst>
          </a:prstGeom>
          <a:solidFill>
            <a:srgbClr val="C41313"/>
          </a:solidFill>
          <a:ln/>
        </p:spPr>
      </p:sp>
      <p:sp>
        <p:nvSpPr>
          <p:cNvPr id="5" name="Text 2"/>
          <p:cNvSpPr/>
          <p:nvPr/>
        </p:nvSpPr>
        <p:spPr>
          <a:xfrm>
            <a:off x="3623310" y="6806446"/>
            <a:ext cx="412194" cy="171093"/>
          </a:xfrm>
          <a:prstGeom prst="rect">
            <a:avLst/>
          </a:prstGeom>
          <a:noFill/>
          <a:ln/>
        </p:spPr>
        <p:txBody>
          <a:bodyPr wrap="none" lIns="0" tIns="0" rIns="0" bIns="0" rtlCol="0" anchor="t"/>
          <a:lstStyle/>
          <a:p>
            <a:pPr marL="0" indent="0" algn="l">
              <a:lnSpc>
                <a:spcPts val="1300"/>
              </a:lnSpc>
              <a:buNone/>
            </a:pPr>
            <a:r>
              <a:rPr lang="en-US" sz="1300" dirty="0">
                <a:solidFill>
                  <a:srgbClr val="FFE5E5"/>
                </a:solidFill>
                <a:latin typeface="DM Sans" pitchFamily="34" charset="0"/>
                <a:ea typeface="DM Sans" pitchFamily="34" charset="-122"/>
                <a:cs typeface="DM Sans" pitchFamily="34" charset="-120"/>
              </a:rPr>
              <a:t>Año 1</a:t>
            </a:r>
            <a:endParaRPr lang="en-US" sz="1300" dirty="0"/>
          </a:p>
        </p:txBody>
      </p:sp>
      <p:sp>
        <p:nvSpPr>
          <p:cNvPr id="6" name="Shape 3"/>
          <p:cNvSpPr/>
          <p:nvPr/>
        </p:nvSpPr>
        <p:spPr>
          <a:xfrm>
            <a:off x="5561290" y="6806446"/>
            <a:ext cx="171093" cy="171093"/>
          </a:xfrm>
          <a:prstGeom prst="roundRect">
            <a:avLst>
              <a:gd name="adj" fmla="val 10689"/>
            </a:avLst>
          </a:prstGeom>
          <a:solidFill>
            <a:srgbClr val="ED4343"/>
          </a:solidFill>
          <a:ln/>
        </p:spPr>
      </p:sp>
      <p:sp>
        <p:nvSpPr>
          <p:cNvPr id="7" name="Text 4"/>
          <p:cNvSpPr/>
          <p:nvPr/>
        </p:nvSpPr>
        <p:spPr>
          <a:xfrm>
            <a:off x="5793343" y="6806446"/>
            <a:ext cx="457438" cy="171093"/>
          </a:xfrm>
          <a:prstGeom prst="rect">
            <a:avLst/>
          </a:prstGeom>
          <a:noFill/>
          <a:ln/>
        </p:spPr>
        <p:txBody>
          <a:bodyPr wrap="none" lIns="0" tIns="0" rIns="0" bIns="0" rtlCol="0" anchor="t"/>
          <a:lstStyle/>
          <a:p>
            <a:pPr marL="0" indent="0" algn="l">
              <a:lnSpc>
                <a:spcPts val="1300"/>
              </a:lnSpc>
              <a:buNone/>
            </a:pPr>
            <a:r>
              <a:rPr lang="en-US" sz="1300" dirty="0">
                <a:solidFill>
                  <a:srgbClr val="FFE5E5"/>
                </a:solidFill>
                <a:latin typeface="DM Sans" pitchFamily="34" charset="0"/>
                <a:ea typeface="DM Sans" pitchFamily="34" charset="-122"/>
                <a:cs typeface="DM Sans" pitchFamily="34" charset="-120"/>
              </a:rPr>
              <a:t>Año 2</a:t>
            </a:r>
            <a:endParaRPr lang="en-US" sz="1300" dirty="0"/>
          </a:p>
        </p:txBody>
      </p:sp>
      <p:sp>
        <p:nvSpPr>
          <p:cNvPr id="8" name="Shape 5"/>
          <p:cNvSpPr/>
          <p:nvPr/>
        </p:nvSpPr>
        <p:spPr>
          <a:xfrm>
            <a:off x="7776686" y="6806446"/>
            <a:ext cx="171093" cy="171093"/>
          </a:xfrm>
          <a:prstGeom prst="roundRect">
            <a:avLst>
              <a:gd name="adj" fmla="val 10689"/>
            </a:avLst>
          </a:prstGeom>
          <a:solidFill>
            <a:srgbClr val="F59595"/>
          </a:solidFill>
          <a:ln/>
        </p:spPr>
      </p:sp>
      <p:sp>
        <p:nvSpPr>
          <p:cNvPr id="9" name="Text 6"/>
          <p:cNvSpPr/>
          <p:nvPr/>
        </p:nvSpPr>
        <p:spPr>
          <a:xfrm>
            <a:off x="8008739" y="6806446"/>
            <a:ext cx="459938" cy="171093"/>
          </a:xfrm>
          <a:prstGeom prst="rect">
            <a:avLst/>
          </a:prstGeom>
          <a:noFill/>
          <a:ln/>
        </p:spPr>
        <p:txBody>
          <a:bodyPr wrap="none" lIns="0" tIns="0" rIns="0" bIns="0" rtlCol="0" anchor="t"/>
          <a:lstStyle/>
          <a:p>
            <a:pPr marL="0" indent="0" algn="l">
              <a:lnSpc>
                <a:spcPts val="1300"/>
              </a:lnSpc>
              <a:buNone/>
            </a:pPr>
            <a:r>
              <a:rPr lang="en-US" sz="1300" dirty="0">
                <a:solidFill>
                  <a:srgbClr val="FFE5E5"/>
                </a:solidFill>
                <a:latin typeface="DM Sans" pitchFamily="34" charset="0"/>
                <a:ea typeface="DM Sans" pitchFamily="34" charset="-122"/>
                <a:cs typeface="DM Sans" pitchFamily="34" charset="-120"/>
              </a:rPr>
              <a:t>Año 3</a:t>
            </a:r>
            <a:endParaRPr lang="en-US" sz="1300" dirty="0"/>
          </a:p>
        </p:txBody>
      </p:sp>
      <p:sp>
        <p:nvSpPr>
          <p:cNvPr id="10" name="Text 7"/>
          <p:cNvSpPr/>
          <p:nvPr/>
        </p:nvSpPr>
        <p:spPr>
          <a:xfrm>
            <a:off x="599123" y="7512606"/>
            <a:ext cx="13432155" cy="273844"/>
          </a:xfrm>
          <a:prstGeom prst="rect">
            <a:avLst/>
          </a:prstGeom>
          <a:noFill/>
          <a:ln/>
        </p:spPr>
        <p:txBody>
          <a:bodyPr wrap="none" lIns="0" tIns="0" rIns="0" bIns="0" rtlCol="0" anchor="t"/>
          <a:lstStyle/>
          <a:p>
            <a:pPr marL="0" indent="0">
              <a:lnSpc>
                <a:spcPts val="2150"/>
              </a:lnSpc>
              <a:buNone/>
            </a:pPr>
            <a:r>
              <a:rPr lang="en-US" sz="1300" dirty="0">
                <a:solidFill>
                  <a:srgbClr val="FFE5E5"/>
                </a:solidFill>
                <a:latin typeface="DM Sans" pitchFamily="34" charset="0"/>
                <a:ea typeface="DM Sans" pitchFamily="34" charset="-122"/>
                <a:cs typeface="DM Sans" pitchFamily="34" charset="-120"/>
              </a:rPr>
              <a:t>Modelo de ingresos basado en comisiones. Proyección de crecimiento constante. Retorno de inversión atractivo para inversores.</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4497" y="579120"/>
            <a:ext cx="7675007" cy="2070616"/>
          </a:xfrm>
          <a:prstGeom prst="rect">
            <a:avLst/>
          </a:prstGeom>
          <a:noFill/>
          <a:ln/>
        </p:spPr>
        <p:txBody>
          <a:bodyPr wrap="square" lIns="0" tIns="0" rIns="0" bIns="0" rtlCol="0" anchor="t"/>
          <a:lstStyle/>
          <a:p>
            <a:pPr marL="0" indent="0">
              <a:lnSpc>
                <a:spcPts val="5400"/>
              </a:lnSpc>
              <a:buNone/>
            </a:pPr>
            <a:r>
              <a:rPr lang="en-US" sz="4300" dirty="0">
                <a:solidFill>
                  <a:srgbClr val="FAEBEB"/>
                </a:solidFill>
                <a:latin typeface="Dela Gothic One" pitchFamily="34" charset="0"/>
                <a:ea typeface="Dela Gothic One" pitchFamily="34" charset="-122"/>
                <a:cs typeface="Dela Gothic One" pitchFamily="34" charset="-120"/>
              </a:rPr>
              <a:t>Viabilidad Técnica: Tecnología de Vanguardia</a:t>
            </a:r>
            <a:endParaRPr lang="en-US" sz="4300" dirty="0"/>
          </a:p>
        </p:txBody>
      </p:sp>
      <p:pic>
        <p:nvPicPr>
          <p:cNvPr id="4" name="Image 1" descr="preencoded.png"/>
          <p:cNvPicPr>
            <a:picLocks noChangeAspect="1"/>
          </p:cNvPicPr>
          <p:nvPr/>
        </p:nvPicPr>
        <p:blipFill>
          <a:blip r:embed="rId4"/>
          <a:stretch>
            <a:fillRect/>
          </a:stretch>
        </p:blipFill>
        <p:spPr>
          <a:xfrm>
            <a:off x="734497" y="2964418"/>
            <a:ext cx="1049298" cy="1561981"/>
          </a:xfrm>
          <a:prstGeom prst="rect">
            <a:avLst/>
          </a:prstGeom>
        </p:spPr>
      </p:pic>
      <p:sp>
        <p:nvSpPr>
          <p:cNvPr id="5" name="Text 1"/>
          <p:cNvSpPr/>
          <p:nvPr/>
        </p:nvSpPr>
        <p:spPr>
          <a:xfrm>
            <a:off x="2098477" y="3174206"/>
            <a:ext cx="2761298" cy="345043"/>
          </a:xfrm>
          <a:prstGeom prst="rect">
            <a:avLst/>
          </a:prstGeom>
          <a:noFill/>
          <a:ln/>
        </p:spPr>
        <p:txBody>
          <a:bodyPr wrap="none" lIns="0" tIns="0" rIns="0" bIns="0" rtlCol="0" anchor="t"/>
          <a:lstStyle/>
          <a:p>
            <a:pPr marL="0" indent="0" algn="l">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Desarrollo</a:t>
            </a:r>
            <a:endParaRPr lang="en-US" sz="2150" dirty="0"/>
          </a:p>
        </p:txBody>
      </p:sp>
      <p:sp>
        <p:nvSpPr>
          <p:cNvPr id="6" name="Text 2"/>
          <p:cNvSpPr/>
          <p:nvPr/>
        </p:nvSpPr>
        <p:spPr>
          <a:xfrm>
            <a:off x="2098477" y="3645098"/>
            <a:ext cx="6311027" cy="671512"/>
          </a:xfrm>
          <a:prstGeom prst="rect">
            <a:avLst/>
          </a:prstGeom>
          <a:noFill/>
          <a:ln/>
        </p:spPr>
        <p:txBody>
          <a:bodyPr wrap="square" lIns="0" tIns="0" rIns="0" bIns="0" rtlCol="0" anchor="t"/>
          <a:lstStyle/>
          <a:p>
            <a:pPr marL="0" indent="0" algn="l">
              <a:lnSpc>
                <a:spcPts val="2600"/>
              </a:lnSpc>
              <a:buNone/>
            </a:pPr>
            <a:r>
              <a:rPr lang="en-US" sz="1650" dirty="0">
                <a:solidFill>
                  <a:srgbClr val="FFE5E5"/>
                </a:solidFill>
                <a:latin typeface="DM Sans" pitchFamily="34" charset="0"/>
                <a:ea typeface="DM Sans" pitchFamily="34" charset="-122"/>
                <a:cs typeface="DM Sans" pitchFamily="34" charset="-120"/>
              </a:rPr>
              <a:t>Equipo experimentado en P-webdev. Uso de lenguajes y frameworks modernos. Escalabilidad garantizada.</a:t>
            </a:r>
            <a:endParaRPr lang="en-US" sz="1650" dirty="0"/>
          </a:p>
        </p:txBody>
      </p:sp>
      <p:pic>
        <p:nvPicPr>
          <p:cNvPr id="7" name="Image 2" descr="preencoded.png"/>
          <p:cNvPicPr>
            <a:picLocks noChangeAspect="1"/>
          </p:cNvPicPr>
          <p:nvPr/>
        </p:nvPicPr>
        <p:blipFill>
          <a:blip r:embed="rId5"/>
          <a:stretch>
            <a:fillRect/>
          </a:stretch>
        </p:blipFill>
        <p:spPr>
          <a:xfrm>
            <a:off x="734497" y="4526399"/>
            <a:ext cx="1049298" cy="1561981"/>
          </a:xfrm>
          <a:prstGeom prst="rect">
            <a:avLst/>
          </a:prstGeom>
        </p:spPr>
      </p:pic>
      <p:sp>
        <p:nvSpPr>
          <p:cNvPr id="8" name="Text 3"/>
          <p:cNvSpPr/>
          <p:nvPr/>
        </p:nvSpPr>
        <p:spPr>
          <a:xfrm>
            <a:off x="2098477" y="4736187"/>
            <a:ext cx="2761298" cy="345043"/>
          </a:xfrm>
          <a:prstGeom prst="rect">
            <a:avLst/>
          </a:prstGeom>
          <a:noFill/>
          <a:ln/>
        </p:spPr>
        <p:txBody>
          <a:bodyPr wrap="none" lIns="0" tIns="0" rIns="0" bIns="0" rtlCol="0" anchor="t"/>
          <a:lstStyle/>
          <a:p>
            <a:pPr marL="0" indent="0" algn="l">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Infraestructura</a:t>
            </a:r>
            <a:endParaRPr lang="en-US" sz="2150" dirty="0"/>
          </a:p>
        </p:txBody>
      </p:sp>
      <p:sp>
        <p:nvSpPr>
          <p:cNvPr id="9" name="Text 4"/>
          <p:cNvSpPr/>
          <p:nvPr/>
        </p:nvSpPr>
        <p:spPr>
          <a:xfrm>
            <a:off x="2098477" y="5207079"/>
            <a:ext cx="6311027" cy="671512"/>
          </a:xfrm>
          <a:prstGeom prst="rect">
            <a:avLst/>
          </a:prstGeom>
          <a:noFill/>
          <a:ln/>
        </p:spPr>
        <p:txBody>
          <a:bodyPr wrap="square" lIns="0" tIns="0" rIns="0" bIns="0" rtlCol="0" anchor="t"/>
          <a:lstStyle/>
          <a:p>
            <a:pPr marL="0" indent="0" algn="l">
              <a:lnSpc>
                <a:spcPts val="2600"/>
              </a:lnSpc>
              <a:buNone/>
            </a:pPr>
            <a:r>
              <a:rPr lang="en-US" sz="1650" dirty="0">
                <a:solidFill>
                  <a:srgbClr val="FFE5E5"/>
                </a:solidFill>
                <a:latin typeface="DM Sans" pitchFamily="34" charset="0"/>
                <a:ea typeface="DM Sans" pitchFamily="34" charset="-122"/>
                <a:cs typeface="DM Sans" pitchFamily="34" charset="-120"/>
              </a:rPr>
              <a:t>Servidores en la nube. Alta disponibilidad y seguridad. Protección de datos sensibles.</a:t>
            </a:r>
            <a:endParaRPr lang="en-US" sz="1650" dirty="0"/>
          </a:p>
        </p:txBody>
      </p:sp>
      <p:pic>
        <p:nvPicPr>
          <p:cNvPr id="10" name="Image 3" descr="preencoded.png"/>
          <p:cNvPicPr>
            <a:picLocks noChangeAspect="1"/>
          </p:cNvPicPr>
          <p:nvPr/>
        </p:nvPicPr>
        <p:blipFill>
          <a:blip r:embed="rId6"/>
          <a:stretch>
            <a:fillRect/>
          </a:stretch>
        </p:blipFill>
        <p:spPr>
          <a:xfrm>
            <a:off x="734497" y="6088380"/>
            <a:ext cx="1049298" cy="1561981"/>
          </a:xfrm>
          <a:prstGeom prst="rect">
            <a:avLst/>
          </a:prstGeom>
        </p:spPr>
      </p:pic>
      <p:sp>
        <p:nvSpPr>
          <p:cNvPr id="11" name="Text 5"/>
          <p:cNvSpPr/>
          <p:nvPr/>
        </p:nvSpPr>
        <p:spPr>
          <a:xfrm>
            <a:off x="2098477" y="6298168"/>
            <a:ext cx="2761298" cy="345043"/>
          </a:xfrm>
          <a:prstGeom prst="rect">
            <a:avLst/>
          </a:prstGeom>
          <a:noFill/>
          <a:ln/>
        </p:spPr>
        <p:txBody>
          <a:bodyPr wrap="none" lIns="0" tIns="0" rIns="0" bIns="0" rtlCol="0" anchor="t"/>
          <a:lstStyle/>
          <a:p>
            <a:pPr marL="0" indent="0" algn="l">
              <a:lnSpc>
                <a:spcPts val="2700"/>
              </a:lnSpc>
              <a:buNone/>
            </a:pPr>
            <a:r>
              <a:rPr lang="en-US" sz="2150" dirty="0">
                <a:solidFill>
                  <a:srgbClr val="FFE5E5"/>
                </a:solidFill>
                <a:latin typeface="Dela Gothic One" pitchFamily="34" charset="0"/>
                <a:ea typeface="Dela Gothic One" pitchFamily="34" charset="-122"/>
                <a:cs typeface="Dela Gothic One" pitchFamily="34" charset="-120"/>
              </a:rPr>
              <a:t>Integración</a:t>
            </a:r>
            <a:endParaRPr lang="en-US" sz="2150" dirty="0"/>
          </a:p>
        </p:txBody>
      </p:sp>
      <p:sp>
        <p:nvSpPr>
          <p:cNvPr id="12" name="Text 6"/>
          <p:cNvSpPr/>
          <p:nvPr/>
        </p:nvSpPr>
        <p:spPr>
          <a:xfrm>
            <a:off x="2098477" y="6769060"/>
            <a:ext cx="6311027" cy="671512"/>
          </a:xfrm>
          <a:prstGeom prst="rect">
            <a:avLst/>
          </a:prstGeom>
          <a:noFill/>
          <a:ln/>
        </p:spPr>
        <p:txBody>
          <a:bodyPr wrap="square" lIns="0" tIns="0" rIns="0" bIns="0" rtlCol="0" anchor="t"/>
          <a:lstStyle/>
          <a:p>
            <a:pPr marL="0" indent="0" algn="l">
              <a:lnSpc>
                <a:spcPts val="2600"/>
              </a:lnSpc>
              <a:buNone/>
            </a:pPr>
            <a:r>
              <a:rPr lang="en-US" sz="1650" dirty="0">
                <a:solidFill>
                  <a:srgbClr val="FFE5E5"/>
                </a:solidFill>
                <a:latin typeface="DM Sans" pitchFamily="34" charset="0"/>
                <a:ea typeface="DM Sans" pitchFamily="34" charset="-122"/>
                <a:cs typeface="DM Sans" pitchFamily="34" charset="-120"/>
              </a:rPr>
              <a:t>API abierta para restaurantes. Fácil integración con sistemas existentes. Amplia compatibilidad.</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433048"/>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Viabilidad Legal: Cumplimiento Normativo</a:t>
            </a:r>
            <a:endParaRPr lang="en-US" sz="4450" dirty="0"/>
          </a:p>
        </p:txBody>
      </p:sp>
      <p:sp>
        <p:nvSpPr>
          <p:cNvPr id="4" name="Shape 1"/>
          <p:cNvSpPr/>
          <p:nvPr/>
        </p:nvSpPr>
        <p:spPr>
          <a:xfrm>
            <a:off x="758309" y="5183386"/>
            <a:ext cx="4226838" cy="2321362"/>
          </a:xfrm>
          <a:prstGeom prst="roundRect">
            <a:avLst>
              <a:gd name="adj" fmla="val 3920"/>
            </a:avLst>
          </a:prstGeom>
          <a:solidFill>
            <a:srgbClr val="740B0B"/>
          </a:solidFill>
          <a:ln w="7620">
            <a:solidFill>
              <a:srgbClr val="8D2424"/>
            </a:solidFill>
            <a:prstDash val="solid"/>
          </a:ln>
        </p:spPr>
      </p:sp>
      <p:sp>
        <p:nvSpPr>
          <p:cNvPr id="5" name="Text 2"/>
          <p:cNvSpPr/>
          <p:nvPr/>
        </p:nvSpPr>
        <p:spPr>
          <a:xfrm>
            <a:off x="982504" y="5407581"/>
            <a:ext cx="3435906"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Protección de Datos</a:t>
            </a:r>
            <a:endParaRPr lang="en-US" sz="2200" dirty="0"/>
          </a:p>
        </p:txBody>
      </p:sp>
      <p:sp>
        <p:nvSpPr>
          <p:cNvPr id="6" name="Text 3"/>
          <p:cNvSpPr/>
          <p:nvPr/>
        </p:nvSpPr>
        <p:spPr>
          <a:xfrm>
            <a:off x="982504" y="5893713"/>
            <a:ext cx="377844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Cumplimiento de la RGPD. Políticas claras y transparentes. Seguridad de la información personal.</a:t>
            </a:r>
            <a:endParaRPr lang="en-US" sz="1700" dirty="0"/>
          </a:p>
        </p:txBody>
      </p:sp>
      <p:sp>
        <p:nvSpPr>
          <p:cNvPr id="7" name="Shape 4"/>
          <p:cNvSpPr/>
          <p:nvPr/>
        </p:nvSpPr>
        <p:spPr>
          <a:xfrm>
            <a:off x="5201722" y="5183386"/>
            <a:ext cx="4226838" cy="2321362"/>
          </a:xfrm>
          <a:prstGeom prst="roundRect">
            <a:avLst>
              <a:gd name="adj" fmla="val 3920"/>
            </a:avLst>
          </a:prstGeom>
          <a:solidFill>
            <a:srgbClr val="740B0B"/>
          </a:solidFill>
          <a:ln w="7620">
            <a:solidFill>
              <a:srgbClr val="8D2424"/>
            </a:solidFill>
            <a:prstDash val="solid"/>
          </a:ln>
        </p:spPr>
      </p:sp>
      <p:sp>
        <p:nvSpPr>
          <p:cNvPr id="8" name="Text 5"/>
          <p:cNvSpPr/>
          <p:nvPr/>
        </p:nvSpPr>
        <p:spPr>
          <a:xfrm>
            <a:off x="5425916" y="5407581"/>
            <a:ext cx="3306485"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Condiciones de Uso</a:t>
            </a:r>
            <a:endParaRPr lang="en-US" sz="2200" dirty="0"/>
          </a:p>
        </p:txBody>
      </p:sp>
      <p:sp>
        <p:nvSpPr>
          <p:cNvPr id="9" name="Text 6"/>
          <p:cNvSpPr/>
          <p:nvPr/>
        </p:nvSpPr>
        <p:spPr>
          <a:xfrm>
            <a:off x="5425916" y="5893713"/>
            <a:ext cx="3778448"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Términos y condiciones definidos. Protección de derechos de usuarios y restaurantes. Evita conflictos legales.</a:t>
            </a:r>
            <a:endParaRPr lang="en-US" sz="1700" dirty="0"/>
          </a:p>
        </p:txBody>
      </p:sp>
      <p:sp>
        <p:nvSpPr>
          <p:cNvPr id="10" name="Shape 7"/>
          <p:cNvSpPr/>
          <p:nvPr/>
        </p:nvSpPr>
        <p:spPr>
          <a:xfrm>
            <a:off x="9645134" y="5183386"/>
            <a:ext cx="4226838" cy="2321362"/>
          </a:xfrm>
          <a:prstGeom prst="roundRect">
            <a:avLst>
              <a:gd name="adj" fmla="val 3920"/>
            </a:avLst>
          </a:prstGeom>
          <a:solidFill>
            <a:srgbClr val="740B0B"/>
          </a:solidFill>
          <a:ln w="7620">
            <a:solidFill>
              <a:srgbClr val="8D2424"/>
            </a:solidFill>
            <a:prstDash val="solid"/>
          </a:ln>
        </p:spPr>
      </p:sp>
      <p:sp>
        <p:nvSpPr>
          <p:cNvPr id="11" name="Text 8"/>
          <p:cNvSpPr/>
          <p:nvPr/>
        </p:nvSpPr>
        <p:spPr>
          <a:xfrm>
            <a:off x="9869329" y="5407581"/>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Licencias</a:t>
            </a:r>
            <a:endParaRPr lang="en-US" sz="2200" dirty="0"/>
          </a:p>
        </p:txBody>
      </p:sp>
      <p:sp>
        <p:nvSpPr>
          <p:cNvPr id="12" name="Text 9"/>
          <p:cNvSpPr/>
          <p:nvPr/>
        </p:nvSpPr>
        <p:spPr>
          <a:xfrm>
            <a:off x="9869329" y="5893713"/>
            <a:ext cx="3778448"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Licencias de software y permisos necesarios. Operación legal y sin riesgos. Cumplimiento de regulaciones.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1268" y="489347"/>
            <a:ext cx="7901464" cy="1168003"/>
          </a:xfrm>
          <a:prstGeom prst="rect">
            <a:avLst/>
          </a:prstGeom>
          <a:noFill/>
          <a:ln/>
        </p:spPr>
        <p:txBody>
          <a:bodyPr wrap="square" lIns="0" tIns="0" rIns="0" bIns="0" rtlCol="0" anchor="t"/>
          <a:lstStyle/>
          <a:p>
            <a:pPr marL="0" indent="0">
              <a:lnSpc>
                <a:spcPts val="4550"/>
              </a:lnSpc>
              <a:buNone/>
            </a:pPr>
            <a:r>
              <a:rPr lang="en-US" sz="3650" dirty="0">
                <a:solidFill>
                  <a:srgbClr val="FAEBEB"/>
                </a:solidFill>
                <a:latin typeface="Dela Gothic One" pitchFamily="34" charset="0"/>
                <a:ea typeface="Dela Gothic One" pitchFamily="34" charset="-122"/>
                <a:cs typeface="Dela Gothic One" pitchFamily="34" charset="-120"/>
              </a:rPr>
              <a:t>Plan de Trabajo y Cronograma Detallado</a:t>
            </a:r>
            <a:endParaRPr lang="en-US" sz="3650" dirty="0"/>
          </a:p>
        </p:txBody>
      </p:sp>
      <p:sp>
        <p:nvSpPr>
          <p:cNvPr id="4" name="Shape 1"/>
          <p:cNvSpPr/>
          <p:nvPr/>
        </p:nvSpPr>
        <p:spPr>
          <a:xfrm>
            <a:off x="876062" y="1923574"/>
            <a:ext cx="22860" cy="5816679"/>
          </a:xfrm>
          <a:prstGeom prst="roundRect">
            <a:avLst>
              <a:gd name="adj" fmla="val 326150"/>
            </a:avLst>
          </a:prstGeom>
          <a:solidFill>
            <a:srgbClr val="8D2424"/>
          </a:solidFill>
          <a:ln/>
        </p:spPr>
      </p:sp>
      <p:sp>
        <p:nvSpPr>
          <p:cNvPr id="5" name="Shape 2"/>
          <p:cNvSpPr/>
          <p:nvPr/>
        </p:nvSpPr>
        <p:spPr>
          <a:xfrm>
            <a:off x="1064300" y="2311479"/>
            <a:ext cx="621268" cy="22860"/>
          </a:xfrm>
          <a:prstGeom prst="roundRect">
            <a:avLst>
              <a:gd name="adj" fmla="val 326150"/>
            </a:avLst>
          </a:prstGeom>
          <a:solidFill>
            <a:srgbClr val="8D2424"/>
          </a:solidFill>
          <a:ln/>
        </p:spPr>
      </p:sp>
      <p:sp>
        <p:nvSpPr>
          <p:cNvPr id="6" name="Shape 3"/>
          <p:cNvSpPr/>
          <p:nvPr/>
        </p:nvSpPr>
        <p:spPr>
          <a:xfrm>
            <a:off x="687824" y="2123242"/>
            <a:ext cx="399336" cy="399336"/>
          </a:xfrm>
          <a:prstGeom prst="roundRect">
            <a:avLst>
              <a:gd name="adj" fmla="val 18670"/>
            </a:avLst>
          </a:prstGeom>
          <a:solidFill>
            <a:srgbClr val="740B0B"/>
          </a:solidFill>
          <a:ln w="7620">
            <a:solidFill>
              <a:srgbClr val="8D2424"/>
            </a:solidFill>
            <a:prstDash val="solid"/>
          </a:ln>
        </p:spPr>
      </p:sp>
      <p:sp>
        <p:nvSpPr>
          <p:cNvPr id="7" name="Text 4"/>
          <p:cNvSpPr/>
          <p:nvPr/>
        </p:nvSpPr>
        <p:spPr>
          <a:xfrm>
            <a:off x="805101" y="2182773"/>
            <a:ext cx="164783" cy="280273"/>
          </a:xfrm>
          <a:prstGeom prst="rect">
            <a:avLst/>
          </a:prstGeom>
          <a:noFill/>
          <a:ln/>
        </p:spPr>
        <p:txBody>
          <a:bodyPr wrap="none" lIns="0" tIns="0" rIns="0" bIns="0" rtlCol="0" anchor="t"/>
          <a:lstStyle/>
          <a:p>
            <a:pPr marL="0" indent="0" algn="ctr">
              <a:lnSpc>
                <a:spcPts val="2200"/>
              </a:lnSpc>
              <a:buNone/>
            </a:pPr>
            <a:r>
              <a:rPr lang="en-US" sz="2200" dirty="0">
                <a:solidFill>
                  <a:srgbClr val="FFE5E5"/>
                </a:solidFill>
                <a:latin typeface="Dela Gothic One" pitchFamily="34" charset="0"/>
                <a:ea typeface="Dela Gothic One" pitchFamily="34" charset="-122"/>
                <a:cs typeface="Dela Gothic One" pitchFamily="34" charset="-120"/>
              </a:rPr>
              <a:t>1</a:t>
            </a:r>
            <a:endParaRPr lang="en-US" sz="2200" dirty="0"/>
          </a:p>
        </p:txBody>
      </p:sp>
      <p:sp>
        <p:nvSpPr>
          <p:cNvPr id="8" name="Text 5"/>
          <p:cNvSpPr/>
          <p:nvPr/>
        </p:nvSpPr>
        <p:spPr>
          <a:xfrm>
            <a:off x="1863804" y="2100977"/>
            <a:ext cx="2335768" cy="291941"/>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Fase 1</a:t>
            </a:r>
            <a:endParaRPr lang="en-US" sz="1800" dirty="0"/>
          </a:p>
        </p:txBody>
      </p:sp>
      <p:sp>
        <p:nvSpPr>
          <p:cNvPr id="9" name="Text 6"/>
          <p:cNvSpPr/>
          <p:nvPr/>
        </p:nvSpPr>
        <p:spPr>
          <a:xfrm>
            <a:off x="1863804" y="2499360"/>
            <a:ext cx="6658928" cy="567928"/>
          </a:xfrm>
          <a:prstGeom prst="rect">
            <a:avLst/>
          </a:prstGeom>
          <a:noFill/>
          <a:ln/>
        </p:spPr>
        <p:txBody>
          <a:bodyPr wrap="squar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Desarrollo de la app. Diseño de interfaz y programación. Pruebas y ajustes iniciales.</a:t>
            </a:r>
            <a:endParaRPr lang="en-US" sz="1350" dirty="0"/>
          </a:p>
        </p:txBody>
      </p:sp>
      <p:sp>
        <p:nvSpPr>
          <p:cNvPr id="10" name="Shape 7"/>
          <p:cNvSpPr/>
          <p:nvPr/>
        </p:nvSpPr>
        <p:spPr>
          <a:xfrm>
            <a:off x="1064300" y="3810000"/>
            <a:ext cx="621268" cy="22860"/>
          </a:xfrm>
          <a:prstGeom prst="roundRect">
            <a:avLst>
              <a:gd name="adj" fmla="val 326150"/>
            </a:avLst>
          </a:prstGeom>
          <a:solidFill>
            <a:srgbClr val="8D2424"/>
          </a:solidFill>
          <a:ln/>
        </p:spPr>
      </p:sp>
      <p:sp>
        <p:nvSpPr>
          <p:cNvPr id="11" name="Shape 8"/>
          <p:cNvSpPr/>
          <p:nvPr/>
        </p:nvSpPr>
        <p:spPr>
          <a:xfrm>
            <a:off x="687824" y="3621762"/>
            <a:ext cx="399336" cy="399336"/>
          </a:xfrm>
          <a:prstGeom prst="roundRect">
            <a:avLst>
              <a:gd name="adj" fmla="val 18670"/>
            </a:avLst>
          </a:prstGeom>
          <a:solidFill>
            <a:srgbClr val="740B0B"/>
          </a:solidFill>
          <a:ln w="7620">
            <a:solidFill>
              <a:srgbClr val="8D2424"/>
            </a:solidFill>
            <a:prstDash val="solid"/>
          </a:ln>
        </p:spPr>
      </p:sp>
      <p:sp>
        <p:nvSpPr>
          <p:cNvPr id="12" name="Text 9"/>
          <p:cNvSpPr/>
          <p:nvPr/>
        </p:nvSpPr>
        <p:spPr>
          <a:xfrm>
            <a:off x="770453" y="3681293"/>
            <a:ext cx="233958" cy="280273"/>
          </a:xfrm>
          <a:prstGeom prst="rect">
            <a:avLst/>
          </a:prstGeom>
          <a:noFill/>
          <a:ln/>
        </p:spPr>
        <p:txBody>
          <a:bodyPr wrap="none" lIns="0" tIns="0" rIns="0" bIns="0" rtlCol="0" anchor="t"/>
          <a:lstStyle/>
          <a:p>
            <a:pPr marL="0" indent="0" algn="ctr">
              <a:lnSpc>
                <a:spcPts val="2200"/>
              </a:lnSpc>
              <a:buNone/>
            </a:pPr>
            <a:r>
              <a:rPr lang="en-US" sz="2200" dirty="0">
                <a:solidFill>
                  <a:srgbClr val="FFE5E5"/>
                </a:solidFill>
                <a:latin typeface="Dela Gothic One" pitchFamily="34" charset="0"/>
                <a:ea typeface="Dela Gothic One" pitchFamily="34" charset="-122"/>
                <a:cs typeface="Dela Gothic One" pitchFamily="34" charset="-120"/>
              </a:rPr>
              <a:t>2</a:t>
            </a:r>
            <a:endParaRPr lang="en-US" sz="2200" dirty="0"/>
          </a:p>
        </p:txBody>
      </p:sp>
      <p:sp>
        <p:nvSpPr>
          <p:cNvPr id="13" name="Text 10"/>
          <p:cNvSpPr/>
          <p:nvPr/>
        </p:nvSpPr>
        <p:spPr>
          <a:xfrm>
            <a:off x="1863804" y="3599497"/>
            <a:ext cx="2335768" cy="291941"/>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Fase 2</a:t>
            </a:r>
            <a:endParaRPr lang="en-US" sz="1800" dirty="0"/>
          </a:p>
        </p:txBody>
      </p:sp>
      <p:sp>
        <p:nvSpPr>
          <p:cNvPr id="14" name="Text 11"/>
          <p:cNvSpPr/>
          <p:nvPr/>
        </p:nvSpPr>
        <p:spPr>
          <a:xfrm>
            <a:off x="1863804" y="3997881"/>
            <a:ext cx="6658928" cy="567928"/>
          </a:xfrm>
          <a:prstGeom prst="rect">
            <a:avLst/>
          </a:prstGeom>
          <a:noFill/>
          <a:ln/>
        </p:spPr>
        <p:txBody>
          <a:bodyPr wrap="squar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Captación de restaurantes. Acuerdo con socios estratégicos. Integración de datos y menús.</a:t>
            </a:r>
            <a:endParaRPr lang="en-US" sz="1350" dirty="0"/>
          </a:p>
        </p:txBody>
      </p:sp>
      <p:sp>
        <p:nvSpPr>
          <p:cNvPr id="15" name="Shape 12"/>
          <p:cNvSpPr/>
          <p:nvPr/>
        </p:nvSpPr>
        <p:spPr>
          <a:xfrm>
            <a:off x="1064300" y="5308521"/>
            <a:ext cx="621268" cy="22860"/>
          </a:xfrm>
          <a:prstGeom prst="roundRect">
            <a:avLst>
              <a:gd name="adj" fmla="val 326150"/>
            </a:avLst>
          </a:prstGeom>
          <a:solidFill>
            <a:srgbClr val="8D2424"/>
          </a:solidFill>
          <a:ln/>
        </p:spPr>
      </p:sp>
      <p:sp>
        <p:nvSpPr>
          <p:cNvPr id="16" name="Shape 13"/>
          <p:cNvSpPr/>
          <p:nvPr/>
        </p:nvSpPr>
        <p:spPr>
          <a:xfrm>
            <a:off x="687824" y="5120283"/>
            <a:ext cx="399336" cy="399336"/>
          </a:xfrm>
          <a:prstGeom prst="roundRect">
            <a:avLst>
              <a:gd name="adj" fmla="val 18670"/>
            </a:avLst>
          </a:prstGeom>
          <a:solidFill>
            <a:srgbClr val="740B0B"/>
          </a:solidFill>
          <a:ln w="7620">
            <a:solidFill>
              <a:srgbClr val="8D2424"/>
            </a:solidFill>
            <a:prstDash val="solid"/>
          </a:ln>
        </p:spPr>
      </p:sp>
      <p:sp>
        <p:nvSpPr>
          <p:cNvPr id="17" name="Text 14"/>
          <p:cNvSpPr/>
          <p:nvPr/>
        </p:nvSpPr>
        <p:spPr>
          <a:xfrm>
            <a:off x="764024" y="5179814"/>
            <a:ext cx="246817" cy="280273"/>
          </a:xfrm>
          <a:prstGeom prst="rect">
            <a:avLst/>
          </a:prstGeom>
          <a:noFill/>
          <a:ln/>
        </p:spPr>
        <p:txBody>
          <a:bodyPr wrap="none" lIns="0" tIns="0" rIns="0" bIns="0" rtlCol="0" anchor="t"/>
          <a:lstStyle/>
          <a:p>
            <a:pPr marL="0" indent="0" algn="ctr">
              <a:lnSpc>
                <a:spcPts val="2200"/>
              </a:lnSpc>
              <a:buNone/>
            </a:pPr>
            <a:r>
              <a:rPr lang="en-US" sz="2200" dirty="0">
                <a:solidFill>
                  <a:srgbClr val="FFE5E5"/>
                </a:solidFill>
                <a:latin typeface="Dela Gothic One" pitchFamily="34" charset="0"/>
                <a:ea typeface="Dela Gothic One" pitchFamily="34" charset="-122"/>
                <a:cs typeface="Dela Gothic One" pitchFamily="34" charset="-120"/>
              </a:rPr>
              <a:t>3</a:t>
            </a:r>
            <a:endParaRPr lang="en-US" sz="2200" dirty="0"/>
          </a:p>
        </p:txBody>
      </p:sp>
      <p:sp>
        <p:nvSpPr>
          <p:cNvPr id="18" name="Text 15"/>
          <p:cNvSpPr/>
          <p:nvPr/>
        </p:nvSpPr>
        <p:spPr>
          <a:xfrm>
            <a:off x="1863804" y="5098018"/>
            <a:ext cx="2335768" cy="291941"/>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Fase 3</a:t>
            </a:r>
            <a:endParaRPr lang="en-US" sz="1800" dirty="0"/>
          </a:p>
        </p:txBody>
      </p:sp>
      <p:sp>
        <p:nvSpPr>
          <p:cNvPr id="19" name="Text 16"/>
          <p:cNvSpPr/>
          <p:nvPr/>
        </p:nvSpPr>
        <p:spPr>
          <a:xfrm>
            <a:off x="1863804" y="5496401"/>
            <a:ext cx="6658928" cy="567928"/>
          </a:xfrm>
          <a:prstGeom prst="rect">
            <a:avLst/>
          </a:prstGeom>
          <a:noFill/>
          <a:ln/>
        </p:spPr>
        <p:txBody>
          <a:bodyPr wrap="squar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Lanzamiento y promoción. Campaña de marketing digital. Atracción de usuarios y clientes.</a:t>
            </a:r>
            <a:endParaRPr lang="en-US" sz="1350" dirty="0"/>
          </a:p>
        </p:txBody>
      </p:sp>
      <p:sp>
        <p:nvSpPr>
          <p:cNvPr id="20" name="Shape 17"/>
          <p:cNvSpPr/>
          <p:nvPr/>
        </p:nvSpPr>
        <p:spPr>
          <a:xfrm>
            <a:off x="1064300" y="6807041"/>
            <a:ext cx="621268" cy="22860"/>
          </a:xfrm>
          <a:prstGeom prst="roundRect">
            <a:avLst>
              <a:gd name="adj" fmla="val 326150"/>
            </a:avLst>
          </a:prstGeom>
          <a:solidFill>
            <a:srgbClr val="8D2424"/>
          </a:solidFill>
          <a:ln/>
        </p:spPr>
      </p:sp>
      <p:sp>
        <p:nvSpPr>
          <p:cNvPr id="21" name="Shape 18"/>
          <p:cNvSpPr/>
          <p:nvPr/>
        </p:nvSpPr>
        <p:spPr>
          <a:xfrm>
            <a:off x="687824" y="6618803"/>
            <a:ext cx="399336" cy="399336"/>
          </a:xfrm>
          <a:prstGeom prst="roundRect">
            <a:avLst>
              <a:gd name="adj" fmla="val 18670"/>
            </a:avLst>
          </a:prstGeom>
          <a:solidFill>
            <a:srgbClr val="740B0B"/>
          </a:solidFill>
          <a:ln w="7620">
            <a:solidFill>
              <a:srgbClr val="8D2424"/>
            </a:solidFill>
            <a:prstDash val="solid"/>
          </a:ln>
        </p:spPr>
      </p:sp>
      <p:sp>
        <p:nvSpPr>
          <p:cNvPr id="22" name="Text 19"/>
          <p:cNvSpPr/>
          <p:nvPr/>
        </p:nvSpPr>
        <p:spPr>
          <a:xfrm>
            <a:off x="757952" y="6678335"/>
            <a:ext cx="258961" cy="280273"/>
          </a:xfrm>
          <a:prstGeom prst="rect">
            <a:avLst/>
          </a:prstGeom>
          <a:noFill/>
          <a:ln/>
        </p:spPr>
        <p:txBody>
          <a:bodyPr wrap="none" lIns="0" tIns="0" rIns="0" bIns="0" rtlCol="0" anchor="t"/>
          <a:lstStyle/>
          <a:p>
            <a:pPr marL="0" indent="0" algn="ctr">
              <a:lnSpc>
                <a:spcPts val="2200"/>
              </a:lnSpc>
              <a:buNone/>
            </a:pPr>
            <a:r>
              <a:rPr lang="en-US" sz="2200" dirty="0">
                <a:solidFill>
                  <a:srgbClr val="FFE5E5"/>
                </a:solidFill>
                <a:latin typeface="Dela Gothic One" pitchFamily="34" charset="0"/>
                <a:ea typeface="Dela Gothic One" pitchFamily="34" charset="-122"/>
                <a:cs typeface="Dela Gothic One" pitchFamily="34" charset="-120"/>
              </a:rPr>
              <a:t>4</a:t>
            </a:r>
            <a:endParaRPr lang="en-US" sz="2200" dirty="0"/>
          </a:p>
        </p:txBody>
      </p:sp>
      <p:sp>
        <p:nvSpPr>
          <p:cNvPr id="23" name="Text 20"/>
          <p:cNvSpPr/>
          <p:nvPr/>
        </p:nvSpPr>
        <p:spPr>
          <a:xfrm>
            <a:off x="1863804" y="6596539"/>
            <a:ext cx="2335768" cy="291941"/>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Fase 4</a:t>
            </a:r>
            <a:endParaRPr lang="en-US" sz="1800" dirty="0"/>
          </a:p>
        </p:txBody>
      </p:sp>
      <p:sp>
        <p:nvSpPr>
          <p:cNvPr id="24" name="Text 21"/>
          <p:cNvSpPr/>
          <p:nvPr/>
        </p:nvSpPr>
        <p:spPr>
          <a:xfrm>
            <a:off x="1863804" y="6994922"/>
            <a:ext cx="6658928" cy="567928"/>
          </a:xfrm>
          <a:prstGeom prst="rect">
            <a:avLst/>
          </a:prstGeom>
          <a:noFill/>
          <a:ln/>
        </p:spPr>
        <p:txBody>
          <a:bodyPr wrap="squar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Análisis y mejora continua. Recopilación de feedback y optimización. Nuevas funcionalidades.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709613"/>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Gestión de Riesgos: Prevención y Mitigación</a:t>
            </a:r>
            <a:endParaRPr lang="en-US" sz="4450" dirty="0"/>
          </a:p>
        </p:txBody>
      </p:sp>
      <p:sp>
        <p:nvSpPr>
          <p:cNvPr id="3" name="Shape 1"/>
          <p:cNvSpPr/>
          <p:nvPr/>
        </p:nvSpPr>
        <p:spPr>
          <a:xfrm>
            <a:off x="758309" y="2568297"/>
            <a:ext cx="2185511" cy="1265992"/>
          </a:xfrm>
          <a:prstGeom prst="roundRect">
            <a:avLst>
              <a:gd name="adj" fmla="val 7188"/>
            </a:avLst>
          </a:prstGeom>
          <a:solidFill>
            <a:srgbClr val="740B0B"/>
          </a:solidFill>
          <a:ln w="7620">
            <a:solidFill>
              <a:srgbClr val="8D2424"/>
            </a:solidFill>
            <a:prstDash val="solid"/>
          </a:ln>
        </p:spPr>
      </p:sp>
      <p:sp>
        <p:nvSpPr>
          <p:cNvPr id="4" name="Text 2"/>
          <p:cNvSpPr/>
          <p:nvPr/>
        </p:nvSpPr>
        <p:spPr>
          <a:xfrm>
            <a:off x="982504" y="2984540"/>
            <a:ext cx="159306"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5" name="Text 3"/>
          <p:cNvSpPr/>
          <p:nvPr/>
        </p:nvSpPr>
        <p:spPr>
          <a:xfrm>
            <a:off x="3160395" y="2784872"/>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Riesgo 1</a:t>
            </a:r>
            <a:endParaRPr lang="en-US" sz="2200" dirty="0"/>
          </a:p>
        </p:txBody>
      </p:sp>
      <p:sp>
        <p:nvSpPr>
          <p:cNvPr id="6" name="Text 4"/>
          <p:cNvSpPr/>
          <p:nvPr/>
        </p:nvSpPr>
        <p:spPr>
          <a:xfrm>
            <a:off x="3160395" y="3271004"/>
            <a:ext cx="6912888"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Competencia intensa. Estrategia: diferenciación y marketing efectivo.</a:t>
            </a:r>
            <a:endParaRPr lang="en-US" sz="1700" dirty="0"/>
          </a:p>
        </p:txBody>
      </p:sp>
      <p:sp>
        <p:nvSpPr>
          <p:cNvPr id="7" name="Shape 5"/>
          <p:cNvSpPr/>
          <p:nvPr/>
        </p:nvSpPr>
        <p:spPr>
          <a:xfrm>
            <a:off x="3052048" y="3819049"/>
            <a:ext cx="10711815" cy="15240"/>
          </a:xfrm>
          <a:prstGeom prst="roundRect">
            <a:avLst>
              <a:gd name="adj" fmla="val 597101"/>
            </a:avLst>
          </a:prstGeom>
          <a:solidFill>
            <a:srgbClr val="8D2424"/>
          </a:solidFill>
          <a:ln/>
        </p:spPr>
      </p:sp>
      <p:sp>
        <p:nvSpPr>
          <p:cNvPr id="8" name="Shape 6"/>
          <p:cNvSpPr/>
          <p:nvPr/>
        </p:nvSpPr>
        <p:spPr>
          <a:xfrm>
            <a:off x="758309" y="3942517"/>
            <a:ext cx="4371142" cy="1265992"/>
          </a:xfrm>
          <a:prstGeom prst="roundRect">
            <a:avLst>
              <a:gd name="adj" fmla="val 7188"/>
            </a:avLst>
          </a:prstGeom>
          <a:solidFill>
            <a:srgbClr val="740B0B"/>
          </a:solidFill>
          <a:ln w="7620">
            <a:solidFill>
              <a:srgbClr val="8D2424"/>
            </a:solidFill>
            <a:prstDash val="solid"/>
          </a:ln>
        </p:spPr>
      </p:sp>
      <p:sp>
        <p:nvSpPr>
          <p:cNvPr id="9" name="Text 7"/>
          <p:cNvSpPr/>
          <p:nvPr/>
        </p:nvSpPr>
        <p:spPr>
          <a:xfrm>
            <a:off x="982504" y="4358759"/>
            <a:ext cx="226100"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0" name="Text 8"/>
          <p:cNvSpPr/>
          <p:nvPr/>
        </p:nvSpPr>
        <p:spPr>
          <a:xfrm>
            <a:off x="5346025" y="415909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Riesgo 2</a:t>
            </a:r>
            <a:endParaRPr lang="en-US" sz="2200" dirty="0"/>
          </a:p>
        </p:txBody>
      </p:sp>
      <p:sp>
        <p:nvSpPr>
          <p:cNvPr id="11" name="Text 9"/>
          <p:cNvSpPr/>
          <p:nvPr/>
        </p:nvSpPr>
        <p:spPr>
          <a:xfrm>
            <a:off x="5346025" y="4645223"/>
            <a:ext cx="6785134"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Aceptación limitada. Estrategia: incentivos y experiencia de usuario.</a:t>
            </a:r>
            <a:endParaRPr lang="en-US" sz="1700" dirty="0"/>
          </a:p>
        </p:txBody>
      </p:sp>
      <p:sp>
        <p:nvSpPr>
          <p:cNvPr id="12" name="Shape 10"/>
          <p:cNvSpPr/>
          <p:nvPr/>
        </p:nvSpPr>
        <p:spPr>
          <a:xfrm>
            <a:off x="5237678" y="5193268"/>
            <a:ext cx="8526185" cy="15240"/>
          </a:xfrm>
          <a:prstGeom prst="roundRect">
            <a:avLst>
              <a:gd name="adj" fmla="val 597101"/>
            </a:avLst>
          </a:prstGeom>
          <a:solidFill>
            <a:srgbClr val="8D2424"/>
          </a:solidFill>
          <a:ln/>
        </p:spPr>
      </p:sp>
      <p:sp>
        <p:nvSpPr>
          <p:cNvPr id="13" name="Shape 11"/>
          <p:cNvSpPr/>
          <p:nvPr/>
        </p:nvSpPr>
        <p:spPr>
          <a:xfrm>
            <a:off x="758309" y="5316736"/>
            <a:ext cx="6556891" cy="1612702"/>
          </a:xfrm>
          <a:prstGeom prst="roundRect">
            <a:avLst>
              <a:gd name="adj" fmla="val 5643"/>
            </a:avLst>
          </a:prstGeom>
          <a:solidFill>
            <a:srgbClr val="740B0B"/>
          </a:solidFill>
          <a:ln w="7620">
            <a:solidFill>
              <a:srgbClr val="8D2424"/>
            </a:solidFill>
            <a:prstDash val="solid"/>
          </a:ln>
        </p:spPr>
      </p:sp>
      <p:sp>
        <p:nvSpPr>
          <p:cNvPr id="14" name="Text 12"/>
          <p:cNvSpPr/>
          <p:nvPr/>
        </p:nvSpPr>
        <p:spPr>
          <a:xfrm>
            <a:off x="982504" y="5906333"/>
            <a:ext cx="238601"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5" name="Text 13"/>
          <p:cNvSpPr/>
          <p:nvPr/>
        </p:nvSpPr>
        <p:spPr>
          <a:xfrm>
            <a:off x="7531775" y="553331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Riesgo 3</a:t>
            </a:r>
            <a:endParaRPr lang="en-US" sz="2200" dirty="0"/>
          </a:p>
        </p:txBody>
      </p:sp>
      <p:sp>
        <p:nvSpPr>
          <p:cNvPr id="16" name="Text 14"/>
          <p:cNvSpPr/>
          <p:nvPr/>
        </p:nvSpPr>
        <p:spPr>
          <a:xfrm>
            <a:off x="7531775" y="6019443"/>
            <a:ext cx="6123742"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Problemas técnicos. Estrategia: pruebas exhaustivas y equipo experto.</a:t>
            </a:r>
            <a:endParaRPr lang="en-US" sz="1700" dirty="0"/>
          </a:p>
        </p:txBody>
      </p:sp>
      <p:sp>
        <p:nvSpPr>
          <p:cNvPr id="17" name="Text 15"/>
          <p:cNvSpPr/>
          <p:nvPr/>
        </p:nvSpPr>
        <p:spPr>
          <a:xfrm>
            <a:off x="758309" y="7173158"/>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Identificación proactiva de riesgos. Plan de mitigación detallado. Protección de la inversión y el proyecto.</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584</Words>
  <Application>Microsoft Office PowerPoint</Application>
  <PresentationFormat>Personalizado</PresentationFormat>
  <Paragraphs>86</Paragraphs>
  <Slides>10</Slides>
  <Notes>10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Dela Gothic One</vt:lpstr>
      <vt:lpstr>DM Sans</vt:lpstr>
      <vt:lpstr>Calibri</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LOLI</cp:lastModifiedBy>
  <cp:revision>4</cp:revision>
  <dcterms:created xsi:type="dcterms:W3CDTF">2025-02-27T07:02:29Z</dcterms:created>
  <dcterms:modified xsi:type="dcterms:W3CDTF">2025-02-27T09:34:40Z</dcterms:modified>
</cp:coreProperties>
</file>